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7"/>
  </p:notesMasterIdLst>
  <p:sldIdLst>
    <p:sldId id="256" r:id="rId2"/>
    <p:sldId id="260" r:id="rId3"/>
    <p:sldId id="261" r:id="rId4"/>
    <p:sldId id="312" r:id="rId5"/>
    <p:sldId id="283" r:id="rId6"/>
    <p:sldId id="314" r:id="rId7"/>
    <p:sldId id="258" r:id="rId8"/>
    <p:sldId id="271" r:id="rId9"/>
    <p:sldId id="309" r:id="rId10"/>
    <p:sldId id="316" r:id="rId11"/>
    <p:sldId id="310" r:id="rId12"/>
    <p:sldId id="317" r:id="rId13"/>
    <p:sldId id="311" r:id="rId14"/>
    <p:sldId id="318" r:id="rId15"/>
    <p:sldId id="307" r:id="rId16"/>
    <p:sldId id="315" r:id="rId17"/>
    <p:sldId id="320" r:id="rId18"/>
    <p:sldId id="322" r:id="rId19"/>
    <p:sldId id="321" r:id="rId20"/>
    <p:sldId id="272" r:id="rId21"/>
    <p:sldId id="265" r:id="rId22"/>
    <p:sldId id="327" r:id="rId23"/>
    <p:sldId id="328" r:id="rId24"/>
    <p:sldId id="329" r:id="rId25"/>
    <p:sldId id="308" r:id="rId26"/>
    <p:sldId id="330" r:id="rId27"/>
    <p:sldId id="331" r:id="rId28"/>
    <p:sldId id="332" r:id="rId29"/>
    <p:sldId id="333" r:id="rId30"/>
    <p:sldId id="334" r:id="rId31"/>
    <p:sldId id="336" r:id="rId32"/>
    <p:sldId id="335" r:id="rId33"/>
    <p:sldId id="340" r:id="rId34"/>
    <p:sldId id="326" r:id="rId35"/>
    <p:sldId id="341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Cuprum" panose="020B0604020202020204" charset="0"/>
      <p:regular r:id="rId43"/>
      <p:bold r:id="rId44"/>
      <p:italic r:id="rId45"/>
      <p:boldItalic r:id="rId46"/>
    </p:embeddedFont>
    <p:embeddedFont>
      <p:font typeface="Karla" panose="020F0502020204030204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7FD15-21CB-4C08-A277-29A5AE0A6E4D}">
  <a:tblStyle styleId="{7137FD15-21CB-4C08-A277-29A5AE0A6E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9110e3ff9a_0_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9110e3ff9a_0_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046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48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9110e3ff9a_0_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9110e3ff9a_0_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008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448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9110e3ff9a_0_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9110e3ff9a_0_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126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9110e3ff9a_0_5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9110e3ff9a_0_5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582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32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65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428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14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9110e3ff9a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9110e3ff9a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9110e3ff9a_0_5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9110e3ff9a_0_5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02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44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46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9110e3ff9a_0_5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9110e3ff9a_0_5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251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735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432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207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692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9110e3ff9a_0_4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9110e3ff9a_0_4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68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879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Euler (sinistra) traiettorie meno accurate e con più errori. RK mantiene l’integrità della simulazione in un periodo più lungo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553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Euler ha traiettorie meno «</a:t>
            </a:r>
            <a:r>
              <a:rPr lang="it-IT" dirty="0" err="1"/>
              <a:t>smooth</a:t>
            </a:r>
            <a:r>
              <a:rPr lang="it-IT" dirty="0"/>
              <a:t>» rispetto a RK e AB. I corpi LB e DB sembrano avere una traiettoria più accurata in RK e AB rispetto a E, quindi RK e AB sono più stabili rispetto a 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918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877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9110e3ff9a_0_5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9110e3ff9a_0_5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9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9110e3ff9a_0_4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9110e3ff9a_0_4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Newton ha definito il problema come conseguenza della nascita delle leggi della gravitazione universale e risolto il problema dei due corpi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Lagrange poi tentò di estendere le soluzioni di Newton per tre corpi, scoprendo soluzioni «particolari»: i punti Lagrangiani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Poincaré dimostra che una soluzione analitica per tre corpi non esiste</a:t>
            </a:r>
          </a:p>
        </p:txBody>
      </p:sp>
    </p:spTree>
    <p:extLst>
      <p:ext uri="{BB962C8B-B14F-4D97-AF65-F5344CB8AC3E}">
        <p14:creationId xmlns:p14="http://schemas.microsoft.com/office/powerpoint/2010/main" val="253674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9110e3ff9a_0_5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9110e3ff9a_0_5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9110e3ff9a_0_5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9110e3ff9a_0_5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 punti di Lagrange sono dei punti dove 3 corpi mantengono una configurazione stabile relativa tra di loro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41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9110e3ff9a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9110e3ff9a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Usato anche per studiare cluster di stelle, evoluzione di galassie e la struttura dell’universo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9110e3ff9a_0_5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9110e3ff9a_0_5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80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4" name="Google Shape;664;p14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4"/>
          <p:cNvSpPr txBox="1">
            <a:spLocks noGrp="1"/>
          </p:cNvSpPr>
          <p:nvPr>
            <p:ph type="subTitle" idx="3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6" name="Google Shape;666;p14"/>
          <p:cNvSpPr txBox="1">
            <a:spLocks noGrp="1"/>
          </p:cNvSpPr>
          <p:nvPr>
            <p:ph type="title" idx="4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"/>
          <p:cNvSpPr txBox="1">
            <a:spLocks noGrp="1"/>
          </p:cNvSpPr>
          <p:nvPr>
            <p:ph type="subTitle" idx="5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title" idx="6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7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title" idx="8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9" hasCustomPrompt="1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>
            <a:spLocks noGrp="1"/>
          </p:cNvSpPr>
          <p:nvPr>
            <p:ph type="title" idx="13" hasCustomPrompt="1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>
            <a:spLocks noGrp="1"/>
          </p:cNvSpPr>
          <p:nvPr>
            <p:ph type="title" idx="15" hasCustomPrompt="1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1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5"/>
          <p:cNvSpPr txBox="1">
            <a:spLocks noGrp="1"/>
          </p:cNvSpPr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25"/>
          <p:cNvSpPr txBox="1">
            <a:spLocks noGrp="1"/>
          </p:cNvSpPr>
          <p:nvPr>
            <p:ph type="subTitle" idx="1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4" name="Google Shape;1164;p25"/>
          <p:cNvSpPr/>
          <p:nvPr/>
        </p:nvSpPr>
        <p:spPr>
          <a:xfrm rot="-6766684">
            <a:off x="6428043" y="-1411391"/>
            <a:ext cx="2949608" cy="325963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" name="Google Shape;1165;p25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1166" name="Google Shape;1166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176" name="Google Shape;1176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5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1180" name="Google Shape;1180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5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1184" name="Google Shape;1184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25"/>
          <p:cNvGrpSpPr/>
          <p:nvPr/>
        </p:nvGrpSpPr>
        <p:grpSpPr>
          <a:xfrm rot="10800000" flipH="1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1194" name="Google Shape;1194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 rot="10800000" flipH="1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1198" name="Google Shape;1198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25"/>
          <p:cNvGrpSpPr/>
          <p:nvPr/>
        </p:nvGrpSpPr>
        <p:grpSpPr>
          <a:xfrm rot="-6300011" flipH="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8" name="Google Shape;1208;p25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5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6" name="Google Shape;1216;p25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>
            <a:spLocks noGrp="1"/>
          </p:cNvSpPr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7"/>
          <p:cNvSpPr txBox="1">
            <a:spLocks noGrp="1"/>
          </p:cNvSpPr>
          <p:nvPr>
            <p:ph type="subTitle" idx="1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00" name="Google Shape;1300;p27"/>
          <p:cNvGrpSpPr/>
          <p:nvPr/>
        </p:nvGrpSpPr>
        <p:grpSpPr>
          <a:xfrm rot="-3203653" flipH="1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rot="1813197" flipH="1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rot="-3202496" flipH="1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>
            <a:spLocks noGrp="1"/>
          </p:cNvSpPr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1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1" name="Google Shape;1361;p28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rot="1675317" flipH="1">
            <a:off x="-1019267" y="-486457"/>
            <a:ext cx="5611744" cy="617338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8"/>
          <p:cNvSpPr/>
          <p:nvPr/>
        </p:nvSpPr>
        <p:spPr>
          <a:xfrm flipH="1">
            <a:off x="6647600" y="-171462"/>
            <a:ext cx="4964599" cy="548642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flipH="1">
            <a:off x="-252064" y="-78198"/>
            <a:ext cx="4824064" cy="597646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 rot="-9970999" flipH="1">
            <a:off x="5653541" y="-1105621"/>
            <a:ext cx="5170845" cy="57143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 hasCustomPrompt="1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5554700" y="136300"/>
            <a:ext cx="4757717" cy="589426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6207" extrusionOk="0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7853" extrusionOk="0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5445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434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5434" extrusionOk="0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25337" extrusionOk="0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4223" extrusionOk="0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17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109" extrusionOk="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8733" extrusionOk="0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8673" extrusionOk="0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7488" extrusionOk="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6301" extrusionOk="0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931" extrusionOk="0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avLst/>
              <a:gdLst/>
              <a:ahLst/>
              <a:cxnLst/>
              <a:rect l="l" t="t" r="r" b="b"/>
              <a:pathLst>
                <a:path w="7876" h="27916" extrusionOk="0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1802521" y="-114300"/>
            <a:ext cx="4423146" cy="600070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10800000">
            <a:off x="7479301" y="-542730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ubTitle" idx="1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title" idx="2" hasCustomPrompt="1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1518922" y="-1670745"/>
            <a:ext cx="3765401" cy="41611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4310250" y="876302"/>
            <a:ext cx="6000697" cy="663109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3" r:id="rId11"/>
    <p:sldLayoutId id="2147483671" r:id="rId12"/>
    <p:sldLayoutId id="2147483673" r:id="rId13"/>
    <p:sldLayoutId id="2147483674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 txBox="1">
            <a:spLocks noGrp="1"/>
          </p:cNvSpPr>
          <p:nvPr>
            <p:ph type="ctrTitle"/>
          </p:nvPr>
        </p:nvSpPr>
        <p:spPr>
          <a:xfrm>
            <a:off x="644486" y="1842888"/>
            <a:ext cx="7855027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N-body simulation</a:t>
            </a:r>
            <a:endParaRPr dirty="0"/>
          </a:p>
        </p:txBody>
      </p:sp>
      <p:sp>
        <p:nvSpPr>
          <p:cNvPr id="1441" name="Google Shape;1441;p35"/>
          <p:cNvSpPr txBox="1">
            <a:spLocks noGrp="1"/>
          </p:cNvSpPr>
          <p:nvPr>
            <p:ph type="subTitle" idx="1"/>
          </p:nvPr>
        </p:nvSpPr>
        <p:spPr>
          <a:xfrm>
            <a:off x="1279764" y="2832041"/>
            <a:ext cx="6584469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Esposito Giorgio Angelo (664640) – University of Pisa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61;p62">
            <a:extLst>
              <a:ext uri="{FF2B5EF4-FFF2-40B4-BE49-F238E27FC236}">
                <a16:creationId xmlns:a16="http://schemas.microsoft.com/office/drawing/2014/main" id="{FCB149E9-412F-4324-15A0-13776C5DA491}"/>
              </a:ext>
            </a:extLst>
          </p:cNvPr>
          <p:cNvSpPr txBox="1">
            <a:spLocks/>
          </p:cNvSpPr>
          <p:nvPr/>
        </p:nvSpPr>
        <p:spPr>
          <a:xfrm>
            <a:off x="565572" y="540974"/>
            <a:ext cx="7465081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It is based on the idea of discretizing the dynamics of differential equations by time steps of constant length τ </a:t>
            </a:r>
            <a:endParaRPr lang="en" sz="2400" dirty="0"/>
          </a:p>
        </p:txBody>
      </p:sp>
      <p:sp>
        <p:nvSpPr>
          <p:cNvPr id="5" name="Google Shape;2261;p62">
            <a:extLst>
              <a:ext uri="{FF2B5EF4-FFF2-40B4-BE49-F238E27FC236}">
                <a16:creationId xmlns:a16="http://schemas.microsoft.com/office/drawing/2014/main" id="{78974214-7EFA-89FA-D886-F42A46FC5492}"/>
              </a:ext>
            </a:extLst>
          </p:cNvPr>
          <p:cNvSpPr txBox="1">
            <a:spLocks/>
          </p:cNvSpPr>
          <p:nvPr/>
        </p:nvSpPr>
        <p:spPr>
          <a:xfrm>
            <a:off x="565571" y="1355474"/>
            <a:ext cx="7465081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At each step, the solution of the differential equation is approximated by its derivative computed at the beginning of the time interval of length τ</a:t>
            </a:r>
            <a:endParaRPr lang="e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7897672-97A7-74D7-F6CF-683480D127F8}"/>
                  </a:ext>
                </a:extLst>
              </p:cNvPr>
              <p:cNvSpPr txBox="1"/>
              <p:nvPr/>
            </p:nvSpPr>
            <p:spPr>
              <a:xfrm>
                <a:off x="565571" y="2847661"/>
                <a:ext cx="2361159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7897672-97A7-74D7-F6CF-683480D12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71" y="2847661"/>
                <a:ext cx="2361159" cy="508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3A9F977-7024-459F-1C18-D4E23E3772DE}"/>
                  </a:ext>
                </a:extLst>
              </p:cNvPr>
              <p:cNvSpPr txBox="1"/>
              <p:nvPr/>
            </p:nvSpPr>
            <p:spPr>
              <a:xfrm>
                <a:off x="3947491" y="2855449"/>
                <a:ext cx="1984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3A9F977-7024-459F-1C18-D4E23E377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91" y="2855449"/>
                <a:ext cx="198432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DFCAA24-47A4-C3CE-ED76-E07F9E54EAEA}"/>
                  </a:ext>
                </a:extLst>
              </p:cNvPr>
              <p:cNvSpPr txBox="1"/>
              <p:nvPr/>
            </p:nvSpPr>
            <p:spPr>
              <a:xfrm>
                <a:off x="565571" y="4110083"/>
                <a:ext cx="38057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DFCAA24-47A4-C3CE-ED76-E07F9E54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71" y="4110083"/>
                <a:ext cx="380578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261;p62">
            <a:extLst>
              <a:ext uri="{FF2B5EF4-FFF2-40B4-BE49-F238E27FC236}">
                <a16:creationId xmlns:a16="http://schemas.microsoft.com/office/drawing/2014/main" id="{5BCE6B50-DEC6-5347-845D-BF4119BE0844}"/>
              </a:ext>
            </a:extLst>
          </p:cNvPr>
          <p:cNvSpPr txBox="1">
            <a:spLocks/>
          </p:cNvSpPr>
          <p:nvPr/>
        </p:nvSpPr>
        <p:spPr>
          <a:xfrm>
            <a:off x="3131561" y="2918421"/>
            <a:ext cx="611099" cy="36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with</a:t>
            </a:r>
            <a:endParaRPr lang="en" sz="2400" dirty="0"/>
          </a:p>
        </p:txBody>
      </p:sp>
      <p:sp>
        <p:nvSpPr>
          <p:cNvPr id="11" name="Google Shape;2261;p62">
            <a:extLst>
              <a:ext uri="{FF2B5EF4-FFF2-40B4-BE49-F238E27FC236}">
                <a16:creationId xmlns:a16="http://schemas.microsoft.com/office/drawing/2014/main" id="{EB9EED2C-A87F-51D9-16C3-168C0CC28694}"/>
              </a:ext>
            </a:extLst>
          </p:cNvPr>
          <p:cNvSpPr txBox="1">
            <a:spLocks/>
          </p:cNvSpPr>
          <p:nvPr/>
        </p:nvSpPr>
        <p:spPr>
          <a:xfrm>
            <a:off x="578997" y="3545737"/>
            <a:ext cx="1164743" cy="36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Solution: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19998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>
            <a:spLocks noGrp="1"/>
          </p:cNvSpPr>
          <p:nvPr>
            <p:ph type="title"/>
          </p:nvPr>
        </p:nvSpPr>
        <p:spPr>
          <a:xfrm>
            <a:off x="1275907" y="1739550"/>
            <a:ext cx="5915543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RUNGE-KUTTA (RK)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68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1;p62">
            <a:extLst>
              <a:ext uri="{FF2B5EF4-FFF2-40B4-BE49-F238E27FC236}">
                <a16:creationId xmlns:a16="http://schemas.microsoft.com/office/drawing/2014/main" id="{94E54095-C165-3BE7-EABD-07C9FC70BC91}"/>
              </a:ext>
            </a:extLst>
          </p:cNvPr>
          <p:cNvSpPr txBox="1">
            <a:spLocks/>
          </p:cNvSpPr>
          <p:nvPr/>
        </p:nvSpPr>
        <p:spPr>
          <a:xfrm>
            <a:off x="127207" y="23110"/>
            <a:ext cx="8367823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The RK methods are a family of iterative methods.</a:t>
            </a:r>
          </a:p>
          <a:p>
            <a:pPr marL="0" indent="0" algn="just"/>
            <a:r>
              <a:rPr lang="en-US" sz="2400" dirty="0"/>
              <a:t>The solution of an ODE is obtained by taking into consideration multiple slope estimation: each of them provides information about the function’s behavior at different points within the interval, typically at the beginning, in the middle and at end of the interval. </a:t>
            </a:r>
            <a:endParaRPr lang="e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C6821B1-B049-90B2-7FF2-1A1126FCD4BC}"/>
                  </a:ext>
                </a:extLst>
              </p:cNvPr>
              <p:cNvSpPr txBox="1"/>
              <p:nvPr/>
            </p:nvSpPr>
            <p:spPr>
              <a:xfrm>
                <a:off x="127207" y="2367639"/>
                <a:ext cx="2361159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C6821B1-B049-90B2-7FF2-1A1126FCD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07" y="2367639"/>
                <a:ext cx="2361159" cy="508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050D37E-8147-98D9-BA9D-25830E5515E8}"/>
                  </a:ext>
                </a:extLst>
              </p:cNvPr>
              <p:cNvSpPr txBox="1"/>
              <p:nvPr/>
            </p:nvSpPr>
            <p:spPr>
              <a:xfrm>
                <a:off x="3099465" y="2375430"/>
                <a:ext cx="1984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050D37E-8147-98D9-BA9D-25830E551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465" y="2375430"/>
                <a:ext cx="198432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61;p62">
            <a:extLst>
              <a:ext uri="{FF2B5EF4-FFF2-40B4-BE49-F238E27FC236}">
                <a16:creationId xmlns:a16="http://schemas.microsoft.com/office/drawing/2014/main" id="{97F4A3FE-1B2A-3FA6-0BBE-A9CBDDF3BFC1}"/>
              </a:ext>
            </a:extLst>
          </p:cNvPr>
          <p:cNvSpPr txBox="1">
            <a:spLocks/>
          </p:cNvSpPr>
          <p:nvPr/>
        </p:nvSpPr>
        <p:spPr>
          <a:xfrm>
            <a:off x="2488366" y="2438402"/>
            <a:ext cx="611099" cy="36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with</a:t>
            </a:r>
            <a:endParaRPr lang="e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2F2DBAE-303A-3B92-9FB4-0F3FEB9E63EE}"/>
                  </a:ext>
                </a:extLst>
              </p:cNvPr>
              <p:cNvSpPr txBox="1"/>
              <p:nvPr/>
            </p:nvSpPr>
            <p:spPr>
              <a:xfrm>
                <a:off x="38371" y="2956076"/>
                <a:ext cx="3061094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2F2DBAE-303A-3B92-9FB4-0F3FEB9E6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1" y="2956076"/>
                <a:ext cx="3061094" cy="1050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830CC6B-8011-C7C5-B6D6-1BE741234488}"/>
                  </a:ext>
                </a:extLst>
              </p:cNvPr>
              <p:cNvSpPr txBox="1"/>
              <p:nvPr/>
            </p:nvSpPr>
            <p:spPr>
              <a:xfrm>
                <a:off x="127207" y="4069077"/>
                <a:ext cx="3198375" cy="1051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830CC6B-8011-C7C5-B6D6-1BE74123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07" y="4069077"/>
                <a:ext cx="3198375" cy="10513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oogle Shape;2259;p62">
            <a:extLst>
              <a:ext uri="{FF2B5EF4-FFF2-40B4-BE49-F238E27FC236}">
                <a16:creationId xmlns:a16="http://schemas.microsoft.com/office/drawing/2014/main" id="{5B8FFFB5-CBA0-D010-6D20-B3CBD2C79BD6}"/>
              </a:ext>
            </a:extLst>
          </p:cNvPr>
          <p:cNvPicPr preferRelativeResize="0"/>
          <p:nvPr/>
        </p:nvPicPr>
        <p:blipFill rotWithShape="1">
          <a:blip r:embed="rId7"/>
          <a:srcRect l="-12644" t="-12273" r="-8046" b="-8071"/>
          <a:stretch/>
        </p:blipFill>
        <p:spPr>
          <a:xfrm>
            <a:off x="4652010" y="1817370"/>
            <a:ext cx="4653180" cy="336066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08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>
            <a:spLocks noGrp="1"/>
          </p:cNvSpPr>
          <p:nvPr>
            <p:ph type="title"/>
          </p:nvPr>
        </p:nvSpPr>
        <p:spPr>
          <a:xfrm>
            <a:off x="148856" y="1739550"/>
            <a:ext cx="8846288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ADAMS-BASHFORD (AB)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70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1;p62">
            <a:extLst>
              <a:ext uri="{FF2B5EF4-FFF2-40B4-BE49-F238E27FC236}">
                <a16:creationId xmlns:a16="http://schemas.microsoft.com/office/drawing/2014/main" id="{FDA83CDA-FF20-5B99-F627-7FE36A104257}"/>
              </a:ext>
            </a:extLst>
          </p:cNvPr>
          <p:cNvSpPr txBox="1">
            <a:spLocks/>
          </p:cNvSpPr>
          <p:nvPr/>
        </p:nvSpPr>
        <p:spPr>
          <a:xfrm>
            <a:off x="235065" y="352939"/>
            <a:ext cx="7465081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The AB method is a multistep method. The solution of the ODEs will be obtained by taking into consideration multiple past derivatives. </a:t>
            </a:r>
            <a:endParaRPr lang="e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5212FA-9581-F390-B134-8C8F28D54562}"/>
                  </a:ext>
                </a:extLst>
              </p:cNvPr>
              <p:cNvSpPr txBox="1"/>
              <p:nvPr/>
            </p:nvSpPr>
            <p:spPr>
              <a:xfrm>
                <a:off x="324997" y="3752713"/>
                <a:ext cx="3991477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95212FA-9581-F390-B134-8C8F28D54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97" y="3752713"/>
                <a:ext cx="3991477" cy="1037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EDE1B34-0C27-7117-1B09-F2D97F42E5B6}"/>
                  </a:ext>
                </a:extLst>
              </p:cNvPr>
              <p:cNvSpPr txBox="1"/>
              <p:nvPr/>
            </p:nvSpPr>
            <p:spPr>
              <a:xfrm>
                <a:off x="324997" y="2462070"/>
                <a:ext cx="2361159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EDE1B34-0C27-7117-1B09-F2D97F42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97" y="2462070"/>
                <a:ext cx="2361159" cy="508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F42A834-646E-E8F4-C7C1-B04C6E67B4E6}"/>
                  </a:ext>
                </a:extLst>
              </p:cNvPr>
              <p:cNvSpPr txBox="1"/>
              <p:nvPr/>
            </p:nvSpPr>
            <p:spPr>
              <a:xfrm>
                <a:off x="3297255" y="2477651"/>
                <a:ext cx="19843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F42A834-646E-E8F4-C7C1-B04C6E67B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255" y="2477651"/>
                <a:ext cx="198432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261;p62">
            <a:extLst>
              <a:ext uri="{FF2B5EF4-FFF2-40B4-BE49-F238E27FC236}">
                <a16:creationId xmlns:a16="http://schemas.microsoft.com/office/drawing/2014/main" id="{ED826663-485C-AF22-EE76-924DC949ED90}"/>
              </a:ext>
            </a:extLst>
          </p:cNvPr>
          <p:cNvSpPr txBox="1">
            <a:spLocks/>
          </p:cNvSpPr>
          <p:nvPr/>
        </p:nvSpPr>
        <p:spPr>
          <a:xfrm>
            <a:off x="2686156" y="2540623"/>
            <a:ext cx="611099" cy="36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US" sz="2400" dirty="0"/>
              <a:t>with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36928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253AE5C-4219-881B-99A9-D5B9E052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577" y="2230650"/>
            <a:ext cx="4053283" cy="682200"/>
          </a:xfrm>
        </p:spPr>
        <p:txBody>
          <a:bodyPr/>
          <a:lstStyle/>
          <a:p>
            <a:r>
              <a:rPr lang="en-US" dirty="0"/>
              <a:t>ODEs formulation for the N-body problem</a:t>
            </a:r>
            <a:br>
              <a:rPr lang="en-US" dirty="0"/>
            </a:br>
            <a:endParaRPr lang="it-IT" dirty="0"/>
          </a:p>
        </p:txBody>
      </p:sp>
      <p:sp>
        <p:nvSpPr>
          <p:cNvPr id="6" name="Google Shape;1798;p50">
            <a:extLst>
              <a:ext uri="{FF2B5EF4-FFF2-40B4-BE49-F238E27FC236}">
                <a16:creationId xmlns:a16="http://schemas.microsoft.com/office/drawing/2014/main" id="{E1F46555-21C4-C0BA-C19B-B892094400DD}"/>
              </a:ext>
            </a:extLst>
          </p:cNvPr>
          <p:cNvSpPr txBox="1">
            <a:spLocks/>
          </p:cNvSpPr>
          <p:nvPr/>
        </p:nvSpPr>
        <p:spPr>
          <a:xfrm>
            <a:off x="6876360" y="1236986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b="1" dirty="0">
                <a:solidFill>
                  <a:schemeClr val="accent1"/>
                </a:solidFill>
                <a:latin typeface="Cuprum" panose="020B060402020202020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5626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ttotitolo 4">
            <a:extLst>
              <a:ext uri="{FF2B5EF4-FFF2-40B4-BE49-F238E27FC236}">
                <a16:creationId xmlns:a16="http://schemas.microsoft.com/office/drawing/2014/main" id="{12BB88A3-A048-4894-208E-5A4918F9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100" y="168210"/>
            <a:ext cx="7244340" cy="620460"/>
          </a:xfrm>
        </p:spPr>
        <p:txBody>
          <a:bodyPr/>
          <a:lstStyle/>
          <a:p>
            <a:r>
              <a:rPr lang="it-IT" sz="4000" dirty="0"/>
              <a:t>Universal </a:t>
            </a:r>
            <a:r>
              <a:rPr lang="it-IT" sz="4000" dirty="0" err="1"/>
              <a:t>law</a:t>
            </a:r>
            <a:r>
              <a:rPr lang="it-IT" sz="4000" dirty="0"/>
              <a:t> of </a:t>
            </a:r>
            <a:r>
              <a:rPr lang="it-IT" sz="4000" dirty="0" err="1"/>
              <a:t>gravitation</a:t>
            </a:r>
            <a:endParaRPr lang="it-IT" sz="40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ottotitolo 4">
            <a:extLst>
              <a:ext uri="{FF2B5EF4-FFF2-40B4-BE49-F238E27FC236}">
                <a16:creationId xmlns:a16="http://schemas.microsoft.com/office/drawing/2014/main" id="{004F2B25-0C5D-75D2-CCA5-4BC85AFEA1EA}"/>
              </a:ext>
            </a:extLst>
          </p:cNvPr>
          <p:cNvSpPr txBox="1">
            <a:spLocks/>
          </p:cNvSpPr>
          <p:nvPr/>
        </p:nvSpPr>
        <p:spPr>
          <a:xfrm>
            <a:off x="949830" y="2800137"/>
            <a:ext cx="7244340" cy="62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it-IT" sz="4000" dirty="0" err="1"/>
              <a:t>Newton’s</a:t>
            </a:r>
            <a:r>
              <a:rPr lang="it-IT" sz="4000" dirty="0"/>
              <a:t> second </a:t>
            </a:r>
            <a:r>
              <a:rPr lang="it-IT" sz="4000" dirty="0" err="1"/>
              <a:t>law</a:t>
            </a:r>
            <a:endParaRPr lang="it-IT" sz="4000" dirty="0"/>
          </a:p>
          <a:p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925E97F-267A-D008-9502-751A21463668}"/>
                  </a:ext>
                </a:extLst>
              </p:cNvPr>
              <p:cNvSpPr txBox="1"/>
              <p:nvPr/>
            </p:nvSpPr>
            <p:spPr>
              <a:xfrm>
                <a:off x="1805940" y="1181872"/>
                <a:ext cx="2343150" cy="8544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925E97F-267A-D008-9502-751A2146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940" y="1181872"/>
                <a:ext cx="2343150" cy="854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A6CB2AC-2009-4303-5A3D-4ECC49DA61F2}"/>
                  </a:ext>
                </a:extLst>
              </p:cNvPr>
              <p:cNvSpPr txBox="1"/>
              <p:nvPr/>
            </p:nvSpPr>
            <p:spPr>
              <a:xfrm>
                <a:off x="4994912" y="906510"/>
                <a:ext cx="2167838" cy="1745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3"/>
                                </m:r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it-I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A6CB2AC-2009-4303-5A3D-4ECC49DA6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912" y="906510"/>
                <a:ext cx="2167838" cy="1745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E8717FF-7815-84CB-9212-E406842287FB}"/>
                  </a:ext>
                </a:extLst>
              </p:cNvPr>
              <p:cNvSpPr txBox="1"/>
              <p:nvPr/>
            </p:nvSpPr>
            <p:spPr>
              <a:xfrm>
                <a:off x="1890219" y="3568426"/>
                <a:ext cx="4640886" cy="1130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E8717FF-7815-84CB-9212-E40684228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219" y="3568426"/>
                <a:ext cx="4640886" cy="1130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13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2E7869E-2717-1632-1E79-BFBFF97C9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5770" y="189863"/>
            <a:ext cx="3675900" cy="826200"/>
          </a:xfrm>
        </p:spPr>
        <p:txBody>
          <a:bodyPr/>
          <a:lstStyle/>
          <a:p>
            <a:r>
              <a:rPr lang="it-IT" sz="3600" dirty="0"/>
              <a:t>Euler </a:t>
            </a:r>
            <a:r>
              <a:rPr lang="it-IT" sz="3600" dirty="0" err="1"/>
              <a:t>ODEs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B09CDF4-B294-936E-2605-EDB56F444119}"/>
                  </a:ext>
                </a:extLst>
              </p:cNvPr>
              <p:cNvSpPr txBox="1"/>
              <p:nvPr/>
            </p:nvSpPr>
            <p:spPr>
              <a:xfrm>
                <a:off x="2402580" y="1016063"/>
                <a:ext cx="3182281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B09CDF4-B294-936E-2605-EDB56F444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580" y="1016063"/>
                <a:ext cx="3182281" cy="716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96854EE-447D-11FC-BC6F-DABD10707893}"/>
                  </a:ext>
                </a:extLst>
              </p:cNvPr>
              <p:cNvSpPr txBox="1"/>
              <p:nvPr/>
            </p:nvSpPr>
            <p:spPr>
              <a:xfrm>
                <a:off x="1245448" y="2057400"/>
                <a:ext cx="332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96854EE-447D-11FC-BC6F-DABD10707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448" y="2057400"/>
                <a:ext cx="3326552" cy="369332"/>
              </a:xfrm>
              <a:prstGeom prst="rect">
                <a:avLst/>
              </a:prstGeom>
              <a:blipFill>
                <a:blip r:embed="rId4"/>
                <a:stretch>
                  <a:fillRect l="-733" r="-2564" b="-3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37AF932-4571-9E07-B42C-608595344BD6}"/>
                  </a:ext>
                </a:extLst>
              </p:cNvPr>
              <p:cNvSpPr txBox="1"/>
              <p:nvPr/>
            </p:nvSpPr>
            <p:spPr>
              <a:xfrm>
                <a:off x="4572000" y="2057400"/>
                <a:ext cx="2741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37AF932-4571-9E07-B42C-60859534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7400"/>
                <a:ext cx="2741776" cy="369332"/>
              </a:xfrm>
              <a:prstGeom prst="rect">
                <a:avLst/>
              </a:prstGeom>
              <a:blipFill>
                <a:blip r:embed="rId5"/>
                <a:stretch>
                  <a:fillRect l="-667"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F8F14AD-F4C7-8D0F-6D11-D01AEEA46FAF}"/>
                  </a:ext>
                </a:extLst>
              </p:cNvPr>
              <p:cNvSpPr txBox="1"/>
              <p:nvPr/>
            </p:nvSpPr>
            <p:spPr>
              <a:xfrm>
                <a:off x="2406747" y="2774135"/>
                <a:ext cx="31781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f>
                        <m:f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F8F14AD-F4C7-8D0F-6D11-D01AEEA46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47" y="2774135"/>
                <a:ext cx="3178114" cy="716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5340A1C-15C8-3D77-4F7B-761CFF691537}"/>
                  </a:ext>
                </a:extLst>
              </p:cNvPr>
              <p:cNvSpPr txBox="1"/>
              <p:nvPr/>
            </p:nvSpPr>
            <p:spPr>
              <a:xfrm>
                <a:off x="982019" y="3858926"/>
                <a:ext cx="46564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5340A1C-15C8-3D77-4F7B-761CFF691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19" y="3858926"/>
                <a:ext cx="4656403" cy="369332"/>
              </a:xfrm>
              <a:prstGeom prst="rect">
                <a:avLst/>
              </a:prstGeom>
              <a:blipFill>
                <a:blip r:embed="rId7"/>
                <a:stretch>
                  <a:fillRect l="-916" b="-278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923722A-7A07-EF38-C335-E066250A4222}"/>
                  </a:ext>
                </a:extLst>
              </p:cNvPr>
              <p:cNvSpPr txBox="1"/>
              <p:nvPr/>
            </p:nvSpPr>
            <p:spPr>
              <a:xfrm>
                <a:off x="5584861" y="3858926"/>
                <a:ext cx="1067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923722A-7A07-EF38-C335-E066250A4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61" y="3858926"/>
                <a:ext cx="1067536" cy="369332"/>
              </a:xfrm>
              <a:prstGeom prst="rect">
                <a:avLst/>
              </a:prstGeom>
              <a:blipFill>
                <a:blip r:embed="rId8"/>
                <a:stretch>
                  <a:fillRect l="-5714" b="-278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B249B3E-128F-0688-6DD7-34E4DE86EA20}"/>
                  </a:ext>
                </a:extLst>
              </p:cNvPr>
              <p:cNvSpPr txBox="1"/>
              <p:nvPr/>
            </p:nvSpPr>
            <p:spPr>
              <a:xfrm>
                <a:off x="6569859" y="3858926"/>
                <a:ext cx="5438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B249B3E-128F-0688-6DD7-34E4DE86E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59" y="3858926"/>
                <a:ext cx="543803" cy="369332"/>
              </a:xfrm>
              <a:prstGeom prst="rect">
                <a:avLst/>
              </a:prstGeom>
              <a:blipFill>
                <a:blip r:embed="rId9"/>
                <a:stretch>
                  <a:fillRect l="-6742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44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C244B24-6076-A996-9F3E-B2408FEC0EF8}"/>
              </a:ext>
            </a:extLst>
          </p:cNvPr>
          <p:cNvSpPr/>
          <p:nvPr/>
        </p:nvSpPr>
        <p:spPr>
          <a:xfrm>
            <a:off x="4741943" y="1382552"/>
            <a:ext cx="4325041" cy="2627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 useBgFill="1">
        <p:nvSpPr>
          <p:cNvPr id="13" name="Rettangolo 12">
            <a:extLst>
              <a:ext uri="{FF2B5EF4-FFF2-40B4-BE49-F238E27FC236}">
                <a16:creationId xmlns:a16="http://schemas.microsoft.com/office/drawing/2014/main" id="{99056FC4-5B27-BBD9-CB64-DDA5E7AA89FA}"/>
              </a:ext>
            </a:extLst>
          </p:cNvPr>
          <p:cNvSpPr/>
          <p:nvPr/>
        </p:nvSpPr>
        <p:spPr>
          <a:xfrm>
            <a:off x="171054" y="1382552"/>
            <a:ext cx="4325041" cy="26275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55D68EFE-E13D-D8A6-F264-25402E673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3460" y="149277"/>
            <a:ext cx="4325040" cy="581043"/>
          </a:xfrm>
        </p:spPr>
        <p:txBody>
          <a:bodyPr/>
          <a:lstStyle/>
          <a:p>
            <a:r>
              <a:rPr lang="it-IT" sz="3600" dirty="0"/>
              <a:t>RK (4° </a:t>
            </a:r>
            <a:r>
              <a:rPr lang="it-IT" sz="3600" dirty="0" err="1"/>
              <a:t>order</a:t>
            </a:r>
            <a:r>
              <a:rPr lang="it-IT" sz="3600" dirty="0"/>
              <a:t>) </a:t>
            </a:r>
            <a:r>
              <a:rPr lang="it-IT" sz="3600" dirty="0" err="1"/>
              <a:t>ODEs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C0D7E27-93F6-3CBE-1CDD-A39699ED4192}"/>
                  </a:ext>
                </a:extLst>
              </p:cNvPr>
              <p:cNvSpPr txBox="1"/>
              <p:nvPr/>
            </p:nvSpPr>
            <p:spPr>
              <a:xfrm>
                <a:off x="340997" y="1463675"/>
                <a:ext cx="1533690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C0D7E27-93F6-3CBE-1CDD-A39699ED4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1463675"/>
                <a:ext cx="1533690" cy="304186"/>
              </a:xfrm>
              <a:prstGeom prst="rect">
                <a:avLst/>
              </a:prstGeom>
              <a:blipFill>
                <a:blip r:embed="rId3"/>
                <a:stretch>
                  <a:fillRect l="-3175" r="-1190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26FE86E-ACE1-31A1-D169-8B1541866056}"/>
                  </a:ext>
                </a:extLst>
              </p:cNvPr>
              <p:cNvSpPr txBox="1"/>
              <p:nvPr/>
            </p:nvSpPr>
            <p:spPr>
              <a:xfrm>
                <a:off x="4835980" y="1465396"/>
                <a:ext cx="1491755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26FE86E-ACE1-31A1-D169-8B1541866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1465396"/>
                <a:ext cx="1491755" cy="304186"/>
              </a:xfrm>
              <a:prstGeom prst="rect">
                <a:avLst/>
              </a:prstGeom>
              <a:blipFill>
                <a:blip r:embed="rId4"/>
                <a:stretch>
                  <a:fillRect l="-3265" r="-4898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C03939D-1716-4AFE-4F6D-32EF5C936810}"/>
                  </a:ext>
                </a:extLst>
              </p:cNvPr>
              <p:cNvSpPr txBox="1"/>
              <p:nvPr/>
            </p:nvSpPr>
            <p:spPr>
              <a:xfrm>
                <a:off x="340997" y="1848984"/>
                <a:ext cx="264110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C03939D-1716-4AFE-4F6D-32EF5C936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1848984"/>
                <a:ext cx="2641108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C5DB7C4-36F2-A4CE-734C-B6E57464597F}"/>
                  </a:ext>
                </a:extLst>
              </p:cNvPr>
              <p:cNvSpPr txBox="1"/>
              <p:nvPr/>
            </p:nvSpPr>
            <p:spPr>
              <a:xfrm>
                <a:off x="340997" y="2448711"/>
                <a:ext cx="26464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C5DB7C4-36F2-A4CE-734C-B6E574645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2448711"/>
                <a:ext cx="26464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54C966-706D-6F41-2245-E2EC6F78808E}"/>
                  </a:ext>
                </a:extLst>
              </p:cNvPr>
              <p:cNvSpPr txBox="1"/>
              <p:nvPr/>
            </p:nvSpPr>
            <p:spPr>
              <a:xfrm>
                <a:off x="340997" y="3048438"/>
                <a:ext cx="2479718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54C966-706D-6F41-2245-E2EC6F78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3048438"/>
                <a:ext cx="2479718" cy="304186"/>
              </a:xfrm>
              <a:prstGeom prst="rect">
                <a:avLst/>
              </a:prstGeom>
              <a:blipFill>
                <a:blip r:embed="rId7"/>
                <a:stretch>
                  <a:fillRect l="-1720" r="-737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0198E54-E7C2-C466-9535-627B6A8B06C1}"/>
                  </a:ext>
                </a:extLst>
              </p:cNvPr>
              <p:cNvSpPr txBox="1"/>
              <p:nvPr/>
            </p:nvSpPr>
            <p:spPr>
              <a:xfrm>
                <a:off x="340997" y="3433747"/>
                <a:ext cx="4104906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0198E54-E7C2-C466-9535-627B6A8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3433747"/>
                <a:ext cx="4104906" cy="404726"/>
              </a:xfrm>
              <a:prstGeom prst="rect">
                <a:avLst/>
              </a:prstGeom>
              <a:blipFill>
                <a:blip r:embed="rId8"/>
                <a:stretch>
                  <a:fillRect l="-149" r="-892" b="-119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35125F2-4882-5323-2C9B-6CABCD276751}"/>
                  </a:ext>
                </a:extLst>
              </p:cNvPr>
              <p:cNvSpPr txBox="1"/>
              <p:nvPr/>
            </p:nvSpPr>
            <p:spPr>
              <a:xfrm>
                <a:off x="4835980" y="1848985"/>
                <a:ext cx="266169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35125F2-4882-5323-2C9B-6CABCD276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1848985"/>
                <a:ext cx="2661691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DC4A506-4D82-52C5-6DDE-0B74482A1D62}"/>
                  </a:ext>
                </a:extLst>
              </p:cNvPr>
              <p:cNvSpPr txBox="1"/>
              <p:nvPr/>
            </p:nvSpPr>
            <p:spPr>
              <a:xfrm>
                <a:off x="4835980" y="2448712"/>
                <a:ext cx="266701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DC4A506-4D82-52C5-6DDE-0B74482A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2448712"/>
                <a:ext cx="2667012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D673474-5B8E-333C-A0FA-3BFA95C4827F}"/>
                  </a:ext>
                </a:extLst>
              </p:cNvPr>
              <p:cNvSpPr txBox="1"/>
              <p:nvPr/>
            </p:nvSpPr>
            <p:spPr>
              <a:xfrm>
                <a:off x="4835980" y="3048439"/>
                <a:ext cx="2500300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D673474-5B8E-333C-A0FA-3BFA95C4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3048439"/>
                <a:ext cx="2500300" cy="304186"/>
              </a:xfrm>
              <a:prstGeom prst="rect">
                <a:avLst/>
              </a:prstGeom>
              <a:blipFill>
                <a:blip r:embed="rId11"/>
                <a:stretch>
                  <a:fillRect l="-1707" r="-976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621FC3-C26D-E155-0437-1DB5C2B57DCA}"/>
                  </a:ext>
                </a:extLst>
              </p:cNvPr>
              <p:cNvSpPr txBox="1"/>
              <p:nvPr/>
            </p:nvSpPr>
            <p:spPr>
              <a:xfrm>
                <a:off x="4835980" y="3433748"/>
                <a:ext cx="4136966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FA621FC3-C26D-E155-0437-1DB5C2B5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0" y="3433748"/>
                <a:ext cx="4136966" cy="404726"/>
              </a:xfrm>
              <a:prstGeom prst="rect">
                <a:avLst/>
              </a:prstGeom>
              <a:blipFill>
                <a:blip r:embed="rId12"/>
                <a:stretch>
                  <a:fillRect l="-295" r="-884" b="-119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ottotitolo 2">
            <a:extLst>
              <a:ext uri="{FF2B5EF4-FFF2-40B4-BE49-F238E27FC236}">
                <a16:creationId xmlns:a16="http://schemas.microsoft.com/office/drawing/2014/main" id="{BF045BC0-1104-CDED-73A6-BC82830DACAD}"/>
              </a:ext>
            </a:extLst>
          </p:cNvPr>
          <p:cNvSpPr txBox="1">
            <a:spLocks/>
          </p:cNvSpPr>
          <p:nvPr/>
        </p:nvSpPr>
        <p:spPr>
          <a:xfrm>
            <a:off x="1835663" y="934137"/>
            <a:ext cx="1267384" cy="58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it-IT" sz="2400" dirty="0" err="1"/>
              <a:t>Velocity</a:t>
            </a:r>
            <a:endParaRPr lang="it-IT" sz="3600" dirty="0"/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2A86003B-9BB7-E5D3-F83E-287FEFB40A4B}"/>
              </a:ext>
            </a:extLst>
          </p:cNvPr>
          <p:cNvSpPr txBox="1">
            <a:spLocks/>
          </p:cNvSpPr>
          <p:nvPr/>
        </p:nvSpPr>
        <p:spPr>
          <a:xfrm>
            <a:off x="6270771" y="934136"/>
            <a:ext cx="1267384" cy="58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it-IT" sz="2400" dirty="0"/>
              <a:t>Position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2779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2E7869E-2717-1632-1E79-BFBFF97C9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6233" y="102003"/>
            <a:ext cx="4325040" cy="560937"/>
          </a:xfrm>
        </p:spPr>
        <p:txBody>
          <a:bodyPr/>
          <a:lstStyle/>
          <a:p>
            <a:r>
              <a:rPr lang="it-IT" sz="3600" dirty="0"/>
              <a:t>AB </a:t>
            </a:r>
            <a:r>
              <a:rPr lang="it-IT" sz="3600" dirty="0" err="1"/>
              <a:t>ODEs</a:t>
            </a:r>
            <a:endParaRPr lang="it-IT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C0316A9-FBD4-6C1B-31A6-85C417E5CD99}"/>
                  </a:ext>
                </a:extLst>
              </p:cNvPr>
              <p:cNvSpPr txBox="1"/>
              <p:nvPr/>
            </p:nvSpPr>
            <p:spPr>
              <a:xfrm>
                <a:off x="2623737" y="1252358"/>
                <a:ext cx="3810386" cy="10378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C0316A9-FBD4-6C1B-31A6-85C417E5C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737" y="1252358"/>
                <a:ext cx="3810386" cy="1037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F5ECA36-C9E2-952A-2920-14F5A8E4E418}"/>
                  </a:ext>
                </a:extLst>
              </p:cNvPr>
              <p:cNvSpPr txBox="1"/>
              <p:nvPr/>
            </p:nvSpPr>
            <p:spPr>
              <a:xfrm>
                <a:off x="2884775" y="2853294"/>
                <a:ext cx="3374450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nary>
                        <m:naryPr>
                          <m:chr m:val="∑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F5ECA36-C9E2-952A-2920-14F5A8E4E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75" y="2853294"/>
                <a:ext cx="3374450" cy="1037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03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9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65" name="Google Shape;1465;p39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and history</a:t>
            </a:r>
            <a:endParaRPr dirty="0"/>
          </a:p>
        </p:txBody>
      </p:sp>
      <p:sp>
        <p:nvSpPr>
          <p:cNvPr id="1466" name="Google Shape;1466;p39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N-body problem</a:t>
            </a:r>
            <a:endParaRPr dirty="0"/>
          </a:p>
        </p:txBody>
      </p:sp>
      <p:sp>
        <p:nvSpPr>
          <p:cNvPr id="1467" name="Google Shape;1467;p39"/>
          <p:cNvSpPr txBox="1">
            <a:spLocks noGrp="1"/>
          </p:cNvSpPr>
          <p:nvPr>
            <p:ph type="subTitle" idx="3"/>
          </p:nvPr>
        </p:nvSpPr>
        <p:spPr>
          <a:xfrm>
            <a:off x="5544486" y="23509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Euler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Runge-Kutta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Adams- Bashford</a:t>
            </a:r>
            <a:endParaRPr sz="1400" dirty="0"/>
          </a:p>
        </p:txBody>
      </p:sp>
      <p:sp>
        <p:nvSpPr>
          <p:cNvPr id="1468" name="Google Shape;1468;p39"/>
          <p:cNvSpPr txBox="1">
            <a:spLocks noGrp="1"/>
          </p:cNvSpPr>
          <p:nvPr>
            <p:ph type="title" idx="4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ODEs solving methods</a:t>
            </a:r>
            <a:endParaRPr dirty="0"/>
          </a:p>
        </p:txBody>
      </p:sp>
      <p:sp>
        <p:nvSpPr>
          <p:cNvPr id="1470" name="Google Shape;1470;p39"/>
          <p:cNvSpPr txBox="1">
            <a:spLocks noGrp="1"/>
          </p:cNvSpPr>
          <p:nvPr>
            <p:ph type="title" idx="6"/>
          </p:nvPr>
        </p:nvSpPr>
        <p:spPr>
          <a:xfrm>
            <a:off x="1867462" y="33860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ODEs formulation for the N-body problem</a:t>
            </a:r>
            <a:endParaRPr dirty="0"/>
          </a:p>
        </p:txBody>
      </p:sp>
      <p:sp>
        <p:nvSpPr>
          <p:cNvPr id="1472" name="Google Shape;1472;p39"/>
          <p:cNvSpPr txBox="1">
            <a:spLocks noGrp="1"/>
          </p:cNvSpPr>
          <p:nvPr>
            <p:ph type="title" idx="8"/>
          </p:nvPr>
        </p:nvSpPr>
        <p:spPr>
          <a:xfrm>
            <a:off x="5544486" y="3431858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conclusions</a:t>
            </a:r>
            <a:endParaRPr dirty="0"/>
          </a:p>
        </p:txBody>
      </p:sp>
      <p:sp>
        <p:nvSpPr>
          <p:cNvPr id="1473" name="Google Shape;1473;p39"/>
          <p:cNvSpPr txBox="1">
            <a:spLocks noGrp="1"/>
          </p:cNvSpPr>
          <p:nvPr>
            <p:ph type="title" idx="9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74" name="Google Shape;1474;p39"/>
          <p:cNvSpPr txBox="1">
            <a:spLocks noGrp="1"/>
          </p:cNvSpPr>
          <p:nvPr>
            <p:ph type="title" idx="13"/>
          </p:nvPr>
        </p:nvSpPr>
        <p:spPr>
          <a:xfrm>
            <a:off x="1303764" y="3372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75" name="Google Shape;1475;p39"/>
          <p:cNvSpPr txBox="1">
            <a:spLocks noGrp="1"/>
          </p:cNvSpPr>
          <p:nvPr>
            <p:ph type="title" idx="14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76" name="Google Shape;1476;p39"/>
          <p:cNvSpPr txBox="1">
            <a:spLocks noGrp="1"/>
          </p:cNvSpPr>
          <p:nvPr>
            <p:ph type="title" idx="15"/>
          </p:nvPr>
        </p:nvSpPr>
        <p:spPr>
          <a:xfrm>
            <a:off x="4980788" y="3396766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ttangolo 3">
            <a:extLst>
              <a:ext uri="{FF2B5EF4-FFF2-40B4-BE49-F238E27FC236}">
                <a16:creationId xmlns:a16="http://schemas.microsoft.com/office/drawing/2014/main" id="{A4F8CB39-7C3A-0B2D-CCC8-BD8AEA78BAB4}"/>
              </a:ext>
            </a:extLst>
          </p:cNvPr>
          <p:cNvSpPr/>
          <p:nvPr/>
        </p:nvSpPr>
        <p:spPr>
          <a:xfrm>
            <a:off x="291947" y="908650"/>
            <a:ext cx="8560106" cy="3982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EA27345-2915-E92A-4822-8F0F2FAE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32908"/>
            <a:ext cx="7704000" cy="477300"/>
          </a:xfrm>
        </p:spPr>
        <p:txBody>
          <a:bodyPr/>
          <a:lstStyle/>
          <a:p>
            <a:r>
              <a:rPr lang="it-IT" dirty="0" err="1"/>
              <a:t>Psuedocode</a:t>
            </a:r>
            <a:endParaRPr lang="it-IT" dirty="0"/>
          </a:p>
        </p:txBody>
      </p:sp>
      <p:sp useBgFill="1">
        <p:nvSpPr>
          <p:cNvPr id="5" name="CasellaDiTesto 4">
            <a:extLst>
              <a:ext uri="{FF2B5EF4-FFF2-40B4-BE49-F238E27FC236}">
                <a16:creationId xmlns:a16="http://schemas.microsoft.com/office/drawing/2014/main" id="{4FECA47D-64D5-22B0-EE6F-6E9A81EC9BA1}"/>
              </a:ext>
            </a:extLst>
          </p:cNvPr>
          <p:cNvSpPr txBox="1"/>
          <p:nvPr/>
        </p:nvSpPr>
        <p:spPr>
          <a:xfrm>
            <a:off x="402115" y="1078623"/>
            <a:ext cx="8339769" cy="369331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8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1.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Initialize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position,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velocity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and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acceleration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for the bodies</a:t>
            </a:r>
          </a:p>
          <a:p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2.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While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(t &lt; </a:t>
            </a:r>
            <a:r>
              <a:rPr lang="it-IT" sz="1800">
                <a:solidFill>
                  <a:schemeClr val="tx1"/>
                </a:solidFill>
                <a:latin typeface="Consolas" panose="020B0609020204030204" pitchFamily="49" charset="0"/>
              </a:rPr>
              <a:t>simulation_time):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  2.1 For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each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body:</a:t>
            </a:r>
          </a:p>
          <a:p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5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2.1.1 Compute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gravitational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forces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5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2.1.2 Compute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acceleration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  2.2 For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each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body:</a:t>
            </a:r>
          </a:p>
          <a:p>
            <a:pPr lvl="1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pPr lvl="1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2.2.1 Update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velocity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according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to the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selected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method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2.2.2 Update position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according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to the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selected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method</a:t>
            </a: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lvl="1" indent="-342900">
              <a:buFont typeface="+mj-lt"/>
              <a:buAutoNum type="arabicPeriod"/>
            </a:pPr>
            <a:endParaRPr lang="it-IT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   2.3 Update t -&gt; t + </a:t>
            </a:r>
            <a:r>
              <a:rPr lang="it-IT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Δt</a:t>
            </a:r>
            <a:r>
              <a:rPr lang="it-IT" sz="1800" dirty="0">
                <a:solidFill>
                  <a:schemeClr val="tx1"/>
                </a:solidFill>
                <a:latin typeface="Consolas" panose="020B0609020204030204" pitchFamily="49" charset="0"/>
              </a:rPr>
              <a:t>			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03745" y="1869553"/>
            <a:ext cx="2742325" cy="11762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Euler method implmentation</a:t>
            </a:r>
            <a:endParaRPr dirty="0"/>
          </a:p>
        </p:txBody>
      </p:sp>
      <p:pic>
        <p:nvPicPr>
          <p:cNvPr id="5" name="Immagine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7A1B38AC-4B3D-2109-AD55-8BBEEC5C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55" y="190500"/>
            <a:ext cx="62103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008043" y="0"/>
            <a:ext cx="7127914" cy="6564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Runge-Kutta method implmentation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6E35A9-C176-1A47-D9EB-03F05EE8C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999"/>
            <a:ext cx="5179386" cy="35147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B323FF3-6BBB-9EF2-D817-B77F0E944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76" y="656477"/>
            <a:ext cx="5712190" cy="44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86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5892695" y="1709452"/>
            <a:ext cx="3251305" cy="6564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Adams-Bashford method implmentation</a:t>
            </a:r>
            <a:endParaRPr dirty="0"/>
          </a:p>
        </p:txBody>
      </p:sp>
      <p:pic>
        <p:nvPicPr>
          <p:cNvPr id="6" name="Immagine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E1DDDD88-E8C3-2909-6207-A47DC460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2675" cy="47318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E9D1C63-2830-9276-7A5A-DF816033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31859"/>
            <a:ext cx="5731200" cy="1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7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03745" y="1869553"/>
            <a:ext cx="2742325" cy="11762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simulation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1B38AC-4B3D-2109-AD55-8BBEEC5C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77282" y="76406"/>
            <a:ext cx="603090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3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4"/>
          <p:cNvSpPr txBox="1">
            <a:spLocks noGrp="1"/>
          </p:cNvSpPr>
          <p:nvPr>
            <p:ph type="title"/>
          </p:nvPr>
        </p:nvSpPr>
        <p:spPr>
          <a:xfrm>
            <a:off x="138580" y="2197562"/>
            <a:ext cx="2360072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</a:t>
            </a:r>
            <a:br>
              <a:rPr lang="en" dirty="0"/>
            </a:br>
            <a:r>
              <a:rPr lang="en" dirty="0"/>
              <a:t>conclusion</a:t>
            </a:r>
            <a:endParaRPr dirty="0"/>
          </a:p>
        </p:txBody>
      </p:sp>
      <p:sp>
        <p:nvSpPr>
          <p:cNvPr id="4" name="Google Shape;1798;p50">
            <a:extLst>
              <a:ext uri="{FF2B5EF4-FFF2-40B4-BE49-F238E27FC236}">
                <a16:creationId xmlns:a16="http://schemas.microsoft.com/office/drawing/2014/main" id="{BBB4B31E-83CC-2CA3-4C41-7F0987F70B31}"/>
              </a:ext>
            </a:extLst>
          </p:cNvPr>
          <p:cNvSpPr txBox="1">
            <a:spLocks/>
          </p:cNvSpPr>
          <p:nvPr/>
        </p:nvSpPr>
        <p:spPr>
          <a:xfrm>
            <a:off x="505536" y="1260662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b="1" dirty="0">
                <a:solidFill>
                  <a:schemeClr val="tx1"/>
                </a:solidFill>
                <a:latin typeface="Cuprum" panose="020B060402020202020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9154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756" y="129335"/>
            <a:ext cx="4648488" cy="525264"/>
          </a:xfrm>
        </p:spPr>
        <p:txBody>
          <a:bodyPr/>
          <a:lstStyle/>
          <a:p>
            <a:r>
              <a:rPr lang="it-IT" dirty="0"/>
              <a:t>Solar System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 descr="Immagine che contiene cerchio, diagramma, schermata, linea&#10;&#10;Descrizione generata automaticamente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4" y="769368"/>
            <a:ext cx="3988731" cy="3944473"/>
          </a:xfrm>
          <a:prstGeom prst="rect">
            <a:avLst/>
          </a:prstGeom>
        </p:spPr>
      </p:pic>
      <p:pic>
        <p:nvPicPr>
          <p:cNvPr id="9" name="Immagine 8" descr="Immagine che contiene testo, diagramma, schizzo, design&#10;&#10;Descrizione generata automaticamente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628" y="1002534"/>
            <a:ext cx="4648488" cy="34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756" y="129335"/>
            <a:ext cx="4648488" cy="525264"/>
          </a:xfrm>
        </p:spPr>
        <p:txBody>
          <a:bodyPr/>
          <a:lstStyle/>
          <a:p>
            <a:r>
              <a:rPr lang="it-IT" dirty="0"/>
              <a:t>Earth – Moon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30" cy="39444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74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654" y="129336"/>
            <a:ext cx="5882692" cy="525264"/>
          </a:xfrm>
        </p:spPr>
        <p:txBody>
          <a:bodyPr/>
          <a:lstStyle/>
          <a:p>
            <a:r>
              <a:rPr lang="it-IT" dirty="0"/>
              <a:t>Sun - Earth – Moon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30" cy="39444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53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096" y="129336"/>
            <a:ext cx="4797807" cy="525264"/>
          </a:xfrm>
        </p:spPr>
        <p:txBody>
          <a:bodyPr/>
          <a:lstStyle/>
          <a:p>
            <a:r>
              <a:rPr lang="it-IT" dirty="0"/>
              <a:t>Pluto – </a:t>
            </a:r>
            <a:r>
              <a:rPr lang="it-IT" dirty="0" err="1"/>
              <a:t>Charon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29" cy="39444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40"/>
          <p:cNvSpPr txBox="1">
            <a:spLocks noGrp="1"/>
          </p:cNvSpPr>
          <p:nvPr>
            <p:ph type="title"/>
          </p:nvPr>
        </p:nvSpPr>
        <p:spPr>
          <a:xfrm>
            <a:off x="2326811" y="2051698"/>
            <a:ext cx="4490378" cy="13194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N-body problem</a:t>
            </a:r>
            <a:endParaRPr dirty="0"/>
          </a:p>
        </p:txBody>
      </p:sp>
      <p:sp>
        <p:nvSpPr>
          <p:cNvPr id="1482" name="Google Shape;1482;p40"/>
          <p:cNvSpPr txBox="1">
            <a:spLocks noGrp="1"/>
          </p:cNvSpPr>
          <p:nvPr>
            <p:ph type="title" idx="2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" name="Google Shape;1441;p35">
            <a:extLst>
              <a:ext uri="{FF2B5EF4-FFF2-40B4-BE49-F238E27FC236}">
                <a16:creationId xmlns:a16="http://schemas.microsoft.com/office/drawing/2014/main" id="{FD34626F-9209-E768-0E80-45285CC334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9765" y="3113161"/>
            <a:ext cx="6584469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and history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952" y="129336"/>
            <a:ext cx="5288096" cy="525264"/>
          </a:xfrm>
        </p:spPr>
        <p:txBody>
          <a:bodyPr/>
          <a:lstStyle/>
          <a:p>
            <a:r>
              <a:rPr lang="it-IT" dirty="0"/>
              <a:t>6 random bodies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29" cy="394447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350" y="129336"/>
            <a:ext cx="5297300" cy="525264"/>
          </a:xfrm>
        </p:spPr>
        <p:txBody>
          <a:bodyPr/>
          <a:lstStyle/>
          <a:p>
            <a:r>
              <a:rPr lang="it-IT" dirty="0"/>
              <a:t>10 random bodies </a:t>
            </a:r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28" cy="394447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8802CB-522E-7B64-691C-A69A8E41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9628" y="1002534"/>
            <a:ext cx="4648488" cy="34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29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9138CCE-2551-6063-7CB8-F58BAB20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84" y="167029"/>
            <a:ext cx="8772232" cy="525264"/>
          </a:xfrm>
        </p:spPr>
        <p:txBody>
          <a:bodyPr/>
          <a:lstStyle/>
          <a:p>
            <a:r>
              <a:rPr lang="it-IT" sz="3200" dirty="0"/>
              <a:t>10 random bodies </a:t>
            </a:r>
            <a:r>
              <a:rPr lang="it-IT" sz="3200" dirty="0" err="1"/>
              <a:t>simulation</a:t>
            </a:r>
            <a:r>
              <a:rPr lang="it-IT" sz="3200" dirty="0"/>
              <a:t> - Method </a:t>
            </a:r>
            <a:r>
              <a:rPr lang="it-IT" sz="3200" dirty="0" err="1"/>
              <a:t>comparison</a:t>
            </a:r>
            <a:r>
              <a:rPr lang="it-IT" sz="3200" dirty="0"/>
              <a:t> (1)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3DB9BA-86DB-49A2-9E66-9A21BBF6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884" y="769368"/>
            <a:ext cx="3988728" cy="394447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FE12A66-D0FF-E928-9054-EE6665A1FB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69388" y="769368"/>
            <a:ext cx="3988728" cy="39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85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30;p44">
            <a:extLst>
              <a:ext uri="{FF2B5EF4-FFF2-40B4-BE49-F238E27FC236}">
                <a16:creationId xmlns:a16="http://schemas.microsoft.com/office/drawing/2014/main" id="{EC7AEEE0-9D5A-B49E-CE2B-103BF6C9A647}"/>
              </a:ext>
            </a:extLst>
          </p:cNvPr>
          <p:cNvPicPr preferRelativeResize="0"/>
          <p:nvPr/>
        </p:nvPicPr>
        <p:blipFill>
          <a:blip r:embed="rId3"/>
          <a:srcRect t="10571" b="10571"/>
          <a:stretch/>
        </p:blipFill>
        <p:spPr>
          <a:xfrm>
            <a:off x="0" y="579864"/>
            <a:ext cx="4003288" cy="30777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44966" y="78783"/>
            <a:ext cx="8854067" cy="50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10 random bodies simulation – Method comparison (2)</a:t>
            </a:r>
            <a:endParaRPr sz="3200" dirty="0"/>
          </a:p>
        </p:txBody>
      </p:sp>
      <p:pic>
        <p:nvPicPr>
          <p:cNvPr id="1630" name="Google Shape;1630;p44"/>
          <p:cNvPicPr preferRelativeResize="0"/>
          <p:nvPr/>
        </p:nvPicPr>
        <p:blipFill>
          <a:blip r:embed="rId4"/>
          <a:srcRect t="12658" b="12658"/>
          <a:stretch/>
        </p:blipFill>
        <p:spPr>
          <a:xfrm>
            <a:off x="5272112" y="579864"/>
            <a:ext cx="3871888" cy="292161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" name="Google Shape;1630;p44">
            <a:extLst>
              <a:ext uri="{FF2B5EF4-FFF2-40B4-BE49-F238E27FC236}">
                <a16:creationId xmlns:a16="http://schemas.microsoft.com/office/drawing/2014/main" id="{F5C57F67-7C98-8947-FDE2-8A5930E0B769}"/>
              </a:ext>
            </a:extLst>
          </p:cNvPr>
          <p:cNvPicPr preferRelativeResize="0"/>
          <p:nvPr/>
        </p:nvPicPr>
        <p:blipFill>
          <a:blip r:embed="rId5"/>
          <a:srcRect t="10571" b="10571"/>
          <a:stretch/>
        </p:blipFill>
        <p:spPr>
          <a:xfrm>
            <a:off x="2709747" y="2332360"/>
            <a:ext cx="3687892" cy="281114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23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2">
            <a:extLst>
              <a:ext uri="{FF2B5EF4-FFF2-40B4-BE49-F238E27FC236}">
                <a16:creationId xmlns:a16="http://schemas.microsoft.com/office/drawing/2014/main" id="{8C8DD005-11D3-B2A4-03BC-1998F9F0F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59" y="210436"/>
            <a:ext cx="7705800" cy="3092131"/>
          </a:xfrm>
        </p:spPr>
        <p:txBody>
          <a:bodyPr/>
          <a:lstStyle/>
          <a:p>
            <a:pPr algn="just"/>
            <a:r>
              <a:rPr lang="it-IT" sz="2400" dirty="0"/>
              <a:t>In </a:t>
            </a:r>
            <a:r>
              <a:rPr lang="it-IT" sz="2400" dirty="0" err="1"/>
              <a:t>conclusion</a:t>
            </a:r>
            <a:r>
              <a:rPr lang="it-IT" sz="2400" dirty="0"/>
              <a:t>, the </a:t>
            </a:r>
            <a:r>
              <a:rPr lang="it-IT" sz="2400" dirty="0" err="1"/>
              <a:t>investigation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the N-body </a:t>
            </a:r>
            <a:r>
              <a:rPr lang="it-IT" sz="2400" dirty="0" err="1"/>
              <a:t>simulation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numerical</a:t>
            </a:r>
            <a:r>
              <a:rPr lang="it-IT" sz="2400" dirty="0"/>
              <a:t> </a:t>
            </a:r>
            <a:r>
              <a:rPr lang="it-IT" sz="2400" dirty="0" err="1"/>
              <a:t>methods</a:t>
            </a:r>
            <a:r>
              <a:rPr lang="it-IT" sz="2400" dirty="0"/>
              <a:t>, (Euler, Runge-</a:t>
            </a:r>
            <a:r>
              <a:rPr lang="it-IT" sz="2400" dirty="0" err="1"/>
              <a:t>Kutta</a:t>
            </a:r>
            <a:r>
              <a:rPr lang="it-IT" sz="2400" dirty="0"/>
              <a:t> and Adams-</a:t>
            </a:r>
            <a:r>
              <a:rPr lang="it-IT" sz="2400" dirty="0" err="1"/>
              <a:t>Bashford</a:t>
            </a:r>
            <a:r>
              <a:rPr lang="it-IT" sz="2400" dirty="0"/>
              <a:t>)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dirty="0" err="1"/>
              <a:t>showed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insights </a:t>
            </a:r>
            <a:r>
              <a:rPr lang="it-IT" sz="2400" dirty="0" err="1"/>
              <a:t>into</a:t>
            </a:r>
            <a:r>
              <a:rPr lang="it-IT" sz="2400" dirty="0"/>
              <a:t> </a:t>
            </a:r>
            <a:r>
              <a:rPr lang="it-IT" sz="2400" dirty="0" err="1"/>
              <a:t>respective</a:t>
            </a:r>
            <a:r>
              <a:rPr lang="it-IT" sz="2400" dirty="0"/>
              <a:t> </a:t>
            </a:r>
            <a:r>
              <a:rPr lang="it-IT" sz="2400" dirty="0" err="1"/>
              <a:t>efficiences</a:t>
            </a:r>
            <a:r>
              <a:rPr lang="it-IT" sz="2400" dirty="0"/>
              <a:t> and </a:t>
            </a:r>
            <a:r>
              <a:rPr lang="it-IT" sz="2400" dirty="0" err="1"/>
              <a:t>accuracies</a:t>
            </a:r>
            <a:r>
              <a:rPr lang="it-IT" sz="2400" dirty="0"/>
              <a:t>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Overall, the </a:t>
            </a:r>
            <a:r>
              <a:rPr lang="it-IT" sz="2400" dirty="0" err="1"/>
              <a:t>selection</a:t>
            </a:r>
            <a:r>
              <a:rPr lang="it-IT" sz="2400" dirty="0"/>
              <a:t> of a </a:t>
            </a:r>
            <a:r>
              <a:rPr lang="it-IT" sz="2400" dirty="0" err="1"/>
              <a:t>numerical</a:t>
            </a:r>
            <a:r>
              <a:rPr lang="it-IT" sz="2400" dirty="0"/>
              <a:t> </a:t>
            </a:r>
            <a:r>
              <a:rPr lang="it-IT" sz="2400" dirty="0" err="1"/>
              <a:t>method</a:t>
            </a:r>
            <a:r>
              <a:rPr lang="it-IT" sz="2400" dirty="0"/>
              <a:t> for the N-</a:t>
            </a:r>
            <a:r>
              <a:rPr lang="it-IT" sz="2400" dirty="0" err="1"/>
              <a:t>bodysimulation</a:t>
            </a:r>
            <a:r>
              <a:rPr lang="it-IT" sz="2400" dirty="0"/>
              <a:t> </a:t>
            </a:r>
            <a:r>
              <a:rPr lang="it-IT" sz="2400" dirty="0" err="1"/>
              <a:t>should</a:t>
            </a:r>
            <a:r>
              <a:rPr lang="it-IT" sz="2400" dirty="0"/>
              <a:t> be </a:t>
            </a:r>
            <a:r>
              <a:rPr lang="it-IT" sz="2400" dirty="0" err="1"/>
              <a:t>based</a:t>
            </a:r>
            <a:r>
              <a:rPr lang="it-IT" sz="2400" dirty="0"/>
              <a:t> on the </a:t>
            </a:r>
            <a:r>
              <a:rPr lang="it-IT" sz="2400" dirty="0" err="1"/>
              <a:t>specific</a:t>
            </a:r>
            <a:r>
              <a:rPr lang="it-IT" sz="2400" dirty="0"/>
              <a:t> </a:t>
            </a:r>
            <a:r>
              <a:rPr lang="it-IT" sz="2400" dirty="0" err="1"/>
              <a:t>needs</a:t>
            </a:r>
            <a:r>
              <a:rPr lang="it-IT" sz="2400" dirty="0"/>
              <a:t> of the </a:t>
            </a:r>
            <a:r>
              <a:rPr lang="it-IT" sz="2400" dirty="0" err="1"/>
              <a:t>problem</a:t>
            </a:r>
            <a:r>
              <a:rPr lang="it-IT" sz="2400" dirty="0"/>
              <a:t>, balancing the trade-</a:t>
            </a:r>
            <a:r>
              <a:rPr lang="it-IT" sz="2400" dirty="0" err="1"/>
              <a:t>offs</a:t>
            </a:r>
            <a:r>
              <a:rPr lang="it-IT" sz="2400" dirty="0"/>
              <a:t> </a:t>
            </a:r>
            <a:r>
              <a:rPr lang="it-IT" sz="2400" dirty="0" err="1"/>
              <a:t>between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, </a:t>
            </a:r>
            <a:r>
              <a:rPr lang="it-IT" sz="2400" dirty="0" err="1"/>
              <a:t>computational</a:t>
            </a:r>
            <a:r>
              <a:rPr lang="it-IT" sz="2400" dirty="0"/>
              <a:t> </a:t>
            </a:r>
            <a:r>
              <a:rPr lang="it-IT" sz="2400" dirty="0" err="1"/>
              <a:t>efficiency</a:t>
            </a:r>
            <a:r>
              <a:rPr lang="it-IT" sz="2400" dirty="0"/>
              <a:t> and </a:t>
            </a:r>
            <a:r>
              <a:rPr lang="it-IT" sz="2400" dirty="0" err="1"/>
              <a:t>stability</a:t>
            </a:r>
            <a:r>
              <a:rPr lang="it-IT" sz="2400" dirty="0"/>
              <a:t>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RK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advantegous</a:t>
            </a:r>
            <a:r>
              <a:rPr lang="it-IT" sz="2400" dirty="0"/>
              <a:t> for high-</a:t>
            </a:r>
            <a:r>
              <a:rPr lang="it-IT" sz="2400" dirty="0" err="1"/>
              <a:t>precision</a:t>
            </a:r>
            <a:r>
              <a:rPr lang="it-IT" sz="2400" dirty="0"/>
              <a:t> </a:t>
            </a:r>
            <a:r>
              <a:rPr lang="it-IT" sz="2400" dirty="0" err="1"/>
              <a:t>requirement</a:t>
            </a:r>
            <a:r>
              <a:rPr lang="it-IT" sz="2400" dirty="0"/>
              <a:t>, </a:t>
            </a:r>
            <a:r>
              <a:rPr lang="it-IT" sz="2400" dirty="0" err="1"/>
              <a:t>while</a:t>
            </a:r>
            <a:r>
              <a:rPr lang="it-IT" sz="2400" dirty="0"/>
              <a:t> AB </a:t>
            </a:r>
            <a:r>
              <a:rPr lang="it-IT" sz="2400" dirty="0" err="1"/>
              <a:t>serves</a:t>
            </a:r>
            <a:r>
              <a:rPr lang="it-IT" sz="2400" dirty="0"/>
              <a:t> </a:t>
            </a:r>
            <a:r>
              <a:rPr lang="it-IT" sz="2400" dirty="0" err="1"/>
              <a:t>well</a:t>
            </a:r>
            <a:r>
              <a:rPr lang="it-IT" sz="2400" dirty="0"/>
              <a:t> for </a:t>
            </a:r>
            <a:r>
              <a:rPr lang="it-IT" sz="2400" dirty="0" err="1"/>
              <a:t>scenarios</a:t>
            </a:r>
            <a:r>
              <a:rPr lang="it-IT" sz="2400" dirty="0"/>
              <a:t> </a:t>
            </a:r>
            <a:r>
              <a:rPr lang="it-IT" sz="2400" dirty="0" err="1"/>
              <a:t>demanding</a:t>
            </a:r>
            <a:r>
              <a:rPr lang="it-IT" sz="2400" dirty="0"/>
              <a:t> </a:t>
            </a:r>
            <a:r>
              <a:rPr lang="it-IT" sz="2400" dirty="0" err="1"/>
              <a:t>larger</a:t>
            </a:r>
            <a:r>
              <a:rPr lang="it-IT" sz="2400" dirty="0"/>
              <a:t> </a:t>
            </a:r>
            <a:r>
              <a:rPr lang="it-IT" sz="2400" dirty="0" err="1"/>
              <a:t>timesteps</a:t>
            </a:r>
            <a:r>
              <a:rPr lang="it-IT" sz="2400" dirty="0"/>
              <a:t> with </a:t>
            </a:r>
            <a:r>
              <a:rPr lang="it-IT" sz="2400" dirty="0" err="1"/>
              <a:t>reasonable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0096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66"/>
          <p:cNvSpPr txBox="1">
            <a:spLocks noGrp="1"/>
          </p:cNvSpPr>
          <p:nvPr>
            <p:ph type="title"/>
          </p:nvPr>
        </p:nvSpPr>
        <p:spPr>
          <a:xfrm>
            <a:off x="1082900" y="150470"/>
            <a:ext cx="6978199" cy="33450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THE ATTENTION!</a:t>
            </a:r>
            <a:br>
              <a:rPr lang="en" dirty="0"/>
            </a:br>
            <a:br>
              <a:rPr lang="en" sz="3200" dirty="0"/>
            </a:br>
            <a:r>
              <a:rPr lang="en" sz="3200" dirty="0"/>
              <a:t>Do you have any question?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46767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8"/>
          <p:cNvSpPr txBox="1">
            <a:spLocks noGrp="1"/>
          </p:cNvSpPr>
          <p:nvPr>
            <p:ph type="subTitle" idx="1"/>
          </p:nvPr>
        </p:nvSpPr>
        <p:spPr>
          <a:xfrm>
            <a:off x="886858" y="1112704"/>
            <a:ext cx="7370284" cy="21262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In </a:t>
            </a:r>
            <a:r>
              <a:rPr lang="it-IT" sz="3200" dirty="0" err="1"/>
              <a:t>physics</a:t>
            </a:r>
            <a:r>
              <a:rPr lang="it-IT" sz="3200" dirty="0"/>
              <a:t>, the N-body </a:t>
            </a:r>
            <a:r>
              <a:rPr lang="it-IT" sz="3200" dirty="0" err="1"/>
              <a:t>problem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the </a:t>
            </a:r>
            <a:r>
              <a:rPr lang="it-IT" sz="3200" dirty="0" err="1"/>
              <a:t>problem</a:t>
            </a:r>
            <a:r>
              <a:rPr lang="it-IT" sz="3200" dirty="0"/>
              <a:t> of </a:t>
            </a:r>
            <a:r>
              <a:rPr lang="it-IT" sz="3200" b="1" dirty="0" err="1"/>
              <a:t>predicting</a:t>
            </a:r>
            <a:r>
              <a:rPr lang="it-IT" sz="3200" b="1" dirty="0"/>
              <a:t> the </a:t>
            </a:r>
            <a:r>
              <a:rPr lang="it-IT" sz="3200" b="1" dirty="0" err="1"/>
              <a:t>individual</a:t>
            </a:r>
            <a:r>
              <a:rPr lang="it-IT" sz="3200" b="1" dirty="0"/>
              <a:t> </a:t>
            </a:r>
            <a:r>
              <a:rPr lang="it-IT" sz="3200" b="1" dirty="0" err="1"/>
              <a:t>motions</a:t>
            </a:r>
            <a:r>
              <a:rPr lang="it-IT" sz="3200" dirty="0"/>
              <a:t> of a </a:t>
            </a:r>
            <a:r>
              <a:rPr lang="it-IT" sz="3200" b="1" dirty="0"/>
              <a:t>group of </a:t>
            </a:r>
            <a:r>
              <a:rPr lang="it-IT" sz="3200" b="1" dirty="0" err="1"/>
              <a:t>celestial</a:t>
            </a:r>
            <a:r>
              <a:rPr lang="it-IT" sz="3200" b="1" dirty="0"/>
              <a:t> </a:t>
            </a:r>
            <a:r>
              <a:rPr lang="it-IT" sz="3200" b="1" dirty="0" err="1"/>
              <a:t>objects</a:t>
            </a:r>
            <a:r>
              <a:rPr lang="it-IT" sz="3200" b="1" dirty="0"/>
              <a:t> </a:t>
            </a:r>
            <a:r>
              <a:rPr lang="it-IT" sz="3200" b="1" dirty="0" err="1"/>
              <a:t>interacting</a:t>
            </a:r>
            <a:r>
              <a:rPr lang="it-IT" sz="3200" dirty="0"/>
              <a:t> with </a:t>
            </a: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other</a:t>
            </a:r>
            <a:r>
              <a:rPr lang="it-IT" sz="3200" dirty="0"/>
              <a:t> </a:t>
            </a:r>
            <a:r>
              <a:rPr lang="it-IT" sz="3200" b="1" dirty="0" err="1"/>
              <a:t>gravitetionally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12731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62"/>
          <p:cNvPicPr preferRelativeResize="0"/>
          <p:nvPr/>
        </p:nvPicPr>
        <p:blipFill rotWithShape="1">
          <a:blip r:embed="rId3"/>
          <a:srcRect l="-7866" t="-5025" r="-14607" b="-5025"/>
          <a:stretch/>
        </p:blipFill>
        <p:spPr>
          <a:xfrm>
            <a:off x="504780" y="613227"/>
            <a:ext cx="3924000" cy="412030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260" name="Google Shape;2260;p62"/>
          <p:cNvSpPr txBox="1">
            <a:spLocks noGrp="1"/>
          </p:cNvSpPr>
          <p:nvPr>
            <p:ph type="title"/>
          </p:nvPr>
        </p:nvSpPr>
        <p:spPr>
          <a:xfrm>
            <a:off x="4572000" y="525752"/>
            <a:ext cx="3534175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Isaac Newton</a:t>
            </a:r>
            <a:endParaRPr sz="4800" dirty="0"/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4572000" y="1325821"/>
            <a:ext cx="4295553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His “</a:t>
            </a:r>
            <a:r>
              <a:rPr lang="en" sz="2400" b="1" dirty="0"/>
              <a:t>Laws of Universal Gravitation</a:t>
            </a:r>
            <a:r>
              <a:rPr lang="en" sz="2400" dirty="0"/>
              <a:t>” where the foundation for the N-body problem.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He was able to </a:t>
            </a:r>
            <a:r>
              <a:rPr lang="en" sz="2400" b="1" dirty="0"/>
              <a:t>solve analytically the two body problems</a:t>
            </a:r>
            <a:r>
              <a:rPr lang="en" sz="2400" dirty="0"/>
              <a:t> (elliptic, parabolic or hyperbolic motions)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62"/>
          <p:cNvPicPr preferRelativeResize="0"/>
          <p:nvPr/>
        </p:nvPicPr>
        <p:blipFill rotWithShape="1">
          <a:blip r:embed="rId3"/>
          <a:srcRect l="-16350" t="-2395" r="-16350" b="-2395"/>
          <a:stretch/>
        </p:blipFill>
        <p:spPr>
          <a:xfrm>
            <a:off x="5741581" y="16098"/>
            <a:ext cx="3391790" cy="264071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260" name="Google Shape;2260;p62"/>
          <p:cNvSpPr txBox="1">
            <a:spLocks noGrp="1"/>
          </p:cNvSpPr>
          <p:nvPr>
            <p:ph type="title"/>
          </p:nvPr>
        </p:nvSpPr>
        <p:spPr>
          <a:xfrm>
            <a:off x="744278" y="295055"/>
            <a:ext cx="4678324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Joseph-Louis Lagrange</a:t>
            </a:r>
            <a:endParaRPr dirty="0"/>
          </a:p>
        </p:txBody>
      </p:sp>
      <p:sp>
        <p:nvSpPr>
          <p:cNvPr id="2261" name="Google Shape;2261;p62"/>
          <p:cNvSpPr txBox="1">
            <a:spLocks noGrp="1"/>
          </p:cNvSpPr>
          <p:nvPr>
            <p:ph type="subTitle" idx="1"/>
          </p:nvPr>
        </p:nvSpPr>
        <p:spPr>
          <a:xfrm>
            <a:off x="489098" y="1115479"/>
            <a:ext cx="5252483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Tried to solve the 3 body problem, finding special solutions called Lagrangian points.</a:t>
            </a:r>
          </a:p>
        </p:txBody>
      </p:sp>
      <p:sp>
        <p:nvSpPr>
          <p:cNvPr id="2" name="Google Shape;2260;p62">
            <a:extLst>
              <a:ext uri="{FF2B5EF4-FFF2-40B4-BE49-F238E27FC236}">
                <a16:creationId xmlns:a16="http://schemas.microsoft.com/office/drawing/2014/main" id="{7387A29F-7C2A-F645-08A8-6A42AE32DC62}"/>
              </a:ext>
            </a:extLst>
          </p:cNvPr>
          <p:cNvSpPr txBox="1">
            <a:spLocks/>
          </p:cNvSpPr>
          <p:nvPr/>
        </p:nvSpPr>
        <p:spPr>
          <a:xfrm>
            <a:off x="1525771" y="2411404"/>
            <a:ext cx="3115337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Henry Poincaré</a:t>
            </a:r>
          </a:p>
        </p:txBody>
      </p:sp>
      <p:pic>
        <p:nvPicPr>
          <p:cNvPr id="3" name="Google Shape;2259;p62">
            <a:extLst>
              <a:ext uri="{FF2B5EF4-FFF2-40B4-BE49-F238E27FC236}">
                <a16:creationId xmlns:a16="http://schemas.microsoft.com/office/drawing/2014/main" id="{241576F1-4FB9-7747-D5D9-F1F7FF103A1E}"/>
              </a:ext>
            </a:extLst>
          </p:cNvPr>
          <p:cNvPicPr preferRelativeResize="0"/>
          <p:nvPr/>
        </p:nvPicPr>
        <p:blipFill rotWithShape="1">
          <a:blip r:embed="rId4"/>
          <a:srcRect l="-15428" t="-1215" r="-15127" b="-1215"/>
          <a:stretch/>
        </p:blipFill>
        <p:spPr>
          <a:xfrm>
            <a:off x="5752210" y="2656810"/>
            <a:ext cx="3384000" cy="247059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" name="Google Shape;2261;p62">
            <a:extLst>
              <a:ext uri="{FF2B5EF4-FFF2-40B4-BE49-F238E27FC236}">
                <a16:creationId xmlns:a16="http://schemas.microsoft.com/office/drawing/2014/main" id="{DDA651E7-1402-3FFD-6EDB-45B017A6C102}"/>
              </a:ext>
            </a:extLst>
          </p:cNvPr>
          <p:cNvSpPr txBox="1">
            <a:spLocks/>
          </p:cNvSpPr>
          <p:nvPr/>
        </p:nvSpPr>
        <p:spPr>
          <a:xfrm>
            <a:off x="489098" y="3330595"/>
            <a:ext cx="5252483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" sz="2400" dirty="0"/>
              <a:t>Proved that an analytical solution for the 3 body problem do not exists.</a:t>
            </a:r>
          </a:p>
        </p:txBody>
      </p:sp>
    </p:spTree>
    <p:extLst>
      <p:ext uri="{BB962C8B-B14F-4D97-AF65-F5344CB8AC3E}">
        <p14:creationId xmlns:p14="http://schemas.microsoft.com/office/powerpoint/2010/main" val="107748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7"/>
          <p:cNvSpPr txBox="1">
            <a:spLocks noGrp="1"/>
          </p:cNvSpPr>
          <p:nvPr>
            <p:ph type="subTitle" idx="1"/>
          </p:nvPr>
        </p:nvSpPr>
        <p:spPr>
          <a:xfrm>
            <a:off x="1764565" y="564870"/>
            <a:ext cx="5264196" cy="8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With the advent of compute</a:t>
            </a:r>
            <a:r>
              <a:rPr lang="en" sz="2400" dirty="0"/>
              <a:t>rs, numerical methods become the primary tool for solving the N-body problem by running </a:t>
            </a:r>
            <a:r>
              <a:rPr lang="en" sz="2400" b="1" dirty="0"/>
              <a:t>simulations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4" name="Google Shape;1441;p35">
            <a:extLst>
              <a:ext uri="{FF2B5EF4-FFF2-40B4-BE49-F238E27FC236}">
                <a16:creationId xmlns:a16="http://schemas.microsoft.com/office/drawing/2014/main" id="{9A2C45D6-D367-5E22-D1DB-B96694B9F262}"/>
              </a:ext>
            </a:extLst>
          </p:cNvPr>
          <p:cNvSpPr txBox="1">
            <a:spLocks/>
          </p:cNvSpPr>
          <p:nvPr/>
        </p:nvSpPr>
        <p:spPr>
          <a:xfrm>
            <a:off x="1104429" y="2571750"/>
            <a:ext cx="6584469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arla"/>
              <a:buNone/>
              <a:defRPr sz="21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it-IT" sz="2400" dirty="0"/>
              <a:t>High Performance Computing (</a:t>
            </a:r>
            <a:r>
              <a:rPr lang="it-IT" sz="2400" b="1" dirty="0"/>
              <a:t>HPC</a:t>
            </a:r>
            <a:r>
              <a:rPr lang="it-IT" sz="2400" dirty="0"/>
              <a:t>) </a:t>
            </a:r>
            <a:r>
              <a:rPr lang="it-IT" sz="2400" dirty="0" err="1"/>
              <a:t>have</a:t>
            </a:r>
            <a:r>
              <a:rPr lang="it-IT" sz="2400" dirty="0"/>
              <a:t> </a:t>
            </a:r>
            <a:r>
              <a:rPr lang="it-IT" sz="2400" dirty="0" err="1"/>
              <a:t>allowed</a:t>
            </a:r>
            <a:r>
              <a:rPr lang="it-IT" sz="2400" dirty="0"/>
              <a:t> more </a:t>
            </a:r>
            <a:r>
              <a:rPr lang="it-IT" sz="2400" dirty="0" err="1"/>
              <a:t>detailed</a:t>
            </a:r>
            <a:r>
              <a:rPr lang="it-IT" sz="2400" dirty="0"/>
              <a:t> and </a:t>
            </a:r>
            <a:r>
              <a:rPr lang="it-IT" sz="2400" dirty="0" err="1"/>
              <a:t>extensive</a:t>
            </a:r>
            <a:r>
              <a:rPr lang="it-IT" sz="2400" dirty="0"/>
              <a:t> </a:t>
            </a:r>
            <a:r>
              <a:rPr lang="it-IT" sz="2400" dirty="0" err="1"/>
              <a:t>simulation</a:t>
            </a:r>
            <a:endParaRPr lang="it-IT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50"/>
          <p:cNvSpPr txBox="1">
            <a:spLocks noGrp="1"/>
          </p:cNvSpPr>
          <p:nvPr>
            <p:ph type="title"/>
          </p:nvPr>
        </p:nvSpPr>
        <p:spPr>
          <a:xfrm>
            <a:off x="1334874" y="2150850"/>
            <a:ext cx="4426947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ODEs solving methods</a:t>
            </a:r>
            <a:endParaRPr dirty="0"/>
          </a:p>
        </p:txBody>
      </p:sp>
      <p:sp>
        <p:nvSpPr>
          <p:cNvPr id="1798" name="Google Shape;1798;p50"/>
          <p:cNvSpPr txBox="1">
            <a:spLocks noGrp="1"/>
          </p:cNvSpPr>
          <p:nvPr>
            <p:ph type="title" idx="2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6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EULER METHOD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101796"/>
      </p:ext>
    </p:extLst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973</Words>
  <Application>Microsoft Office PowerPoint</Application>
  <PresentationFormat>Presentazione su schermo (16:9)</PresentationFormat>
  <Paragraphs>125</Paragraphs>
  <Slides>35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1" baseType="lpstr">
      <vt:lpstr>Cambria Math</vt:lpstr>
      <vt:lpstr>Consolas</vt:lpstr>
      <vt:lpstr>Karla</vt:lpstr>
      <vt:lpstr>Cuprum</vt:lpstr>
      <vt:lpstr>Arial</vt:lpstr>
      <vt:lpstr> Outer Space by Slidesgo</vt:lpstr>
      <vt:lpstr>N-body simulation</vt:lpstr>
      <vt:lpstr>TABLE OF CONTENTS</vt:lpstr>
      <vt:lpstr>N-body problem</vt:lpstr>
      <vt:lpstr>Presentazione standard di PowerPoint</vt:lpstr>
      <vt:lpstr>Isaac Newton</vt:lpstr>
      <vt:lpstr>Joseph-Louis Lagrange</vt:lpstr>
      <vt:lpstr>Presentazione standard di PowerPoint</vt:lpstr>
      <vt:lpstr>ODEs solving methods</vt:lpstr>
      <vt:lpstr>EULER METHOD</vt:lpstr>
      <vt:lpstr>Presentazione standard di PowerPoint</vt:lpstr>
      <vt:lpstr>RUNGE-KUTTA (RK) METHODS</vt:lpstr>
      <vt:lpstr>Presentazione standard di PowerPoint</vt:lpstr>
      <vt:lpstr>ADAMS-BASHFORD (AB) METHODS</vt:lpstr>
      <vt:lpstr>Presentazione standard di PowerPoint</vt:lpstr>
      <vt:lpstr>ODEs formulation for the N-body problem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Psuedocode</vt:lpstr>
      <vt:lpstr>Euler method implmentation</vt:lpstr>
      <vt:lpstr>Runge-Kutta method implmentation</vt:lpstr>
      <vt:lpstr>Adams-Bashford method implmentation</vt:lpstr>
      <vt:lpstr>Main simulation</vt:lpstr>
      <vt:lpstr>Results and  conclusion</vt:lpstr>
      <vt:lpstr>Solar System simulation</vt:lpstr>
      <vt:lpstr>Earth – Moon Simulation</vt:lpstr>
      <vt:lpstr>Sun - Earth – Moon Simulation</vt:lpstr>
      <vt:lpstr>Pluto – Charon simulation</vt:lpstr>
      <vt:lpstr>6 random bodies simulation</vt:lpstr>
      <vt:lpstr>10 random bodies simulation</vt:lpstr>
      <vt:lpstr>10 random bodies simulation - Method comparison (1)</vt:lpstr>
      <vt:lpstr>10 random bodies simulation – Method comparison (2)</vt:lpstr>
      <vt:lpstr>Presentazione standard di PowerPoint</vt:lpstr>
      <vt:lpstr>THANKS FOR THE ATTENTION!  Do you have 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N-body simulation</dc:title>
  <cp:lastModifiedBy>Giorgio Angelo Esposito</cp:lastModifiedBy>
  <cp:revision>33</cp:revision>
  <dcterms:modified xsi:type="dcterms:W3CDTF">2024-06-02T09:41:16Z</dcterms:modified>
</cp:coreProperties>
</file>